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EFF"/>
    <a:srgbClr val="132C43"/>
    <a:srgbClr val="102235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00250-148B-466E-A198-84DA399AF6A3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CC90F-02DC-4C4F-B263-4B9FC2841E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06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38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29D9F-C89B-F153-B3FB-9EEA6FD40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938A5D-D448-AF3C-6BCE-7AF3B0015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F9F3AFF-8693-7A50-CAB5-A2B9DA8C5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257CCA-11FE-2176-CE92-1ECEEDF7C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11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FC8E-E5BA-040E-5F30-233286C1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B7F6F5B-94AF-AEE9-1112-F75150CA8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6326EE5-B389-0BEF-5FC5-430E39275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CC72B7-CEC6-9085-E0F5-8F190288E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1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A9050-F1CB-DB3A-F262-AF623BCE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21C9E-D3EE-93F2-F0DE-698962BA0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D9E4D90-B572-D94A-2C8F-E8283984D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94268E-2FDC-DBF0-0302-A64DE28A5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441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F94AB-BD50-1C8E-1AEA-E69B6384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7FD6B2F-424E-EC9F-BBCA-FCD7D3F5D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C51B1F7-C5DE-C042-A352-B6B7F4517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3B12EE-5775-7300-56B9-7F723B015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35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59343-A776-B3EF-05BD-7DC301718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80F518-43B1-96CA-D56E-05B862A8E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86907C-E1AA-C5C0-4B17-B40A4C3FE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162291-9106-AC8A-D5FF-24BE23C0B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06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398D3-CCBE-BDC9-7C5B-FDFBE6FF3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B8044-A39F-8619-12E5-1706A0D4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0E5948-55F5-9F9A-67D7-8AB183D3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66AB32-0AD4-27B5-284F-54D2D4C3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822C88-A0C9-7617-13D8-A860380B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59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E868C-7510-C630-2CAD-065A36DB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6DA99F-0708-E165-53D9-3853835A9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B11B22-952C-F1F1-B4F5-4BF873AD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5EDA3-AACE-66F1-373F-582C4AD1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330453-66B9-42F2-4C6B-5B818CFD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74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BF1E03-AD45-3DE8-B15C-8817F53CB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6A47C0-654D-7578-278E-B6A699766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423B64-AF52-B435-84C7-3F777CAF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C858E3-9553-8DCE-B265-7FED7856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4C9EC-FDBD-60AE-C3CD-CE9721D9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46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6ED81-6D5D-320B-EA24-03FFA408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09E564-A74C-1DD5-48D8-DBB41246F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03D47A-FD24-1114-9F0E-CDEF0199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0736E5-6EA9-4C04-CDC0-55EF9DE8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6BD1BA-9B54-7971-115D-A8B60C5E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6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A021E-BB5E-2ABE-A790-108C7DC0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4998BA-9E21-2D0A-3193-D1B225AA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D6E55D-1661-E820-54D5-A981A256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929C31-2AA3-DA57-1BA8-7866A92A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EA850-0633-323C-60F3-B8396024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7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7D078-5FE9-D349-6F2F-8EE0E128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C3E28D-5709-4D33-0E0A-29FA7B7C9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EE4E3D-21F8-61DA-BDD6-6EBF4D5BB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6B35B4-9091-BEEB-89C9-41CB8FFE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E05EF2-4D5F-A94D-BF36-1DE1425A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B7E99B-3E21-E4C8-9CD0-9C8194D6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01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10B10-51AB-A4CC-2811-84C50F25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D4F5A6-1EDD-3FEF-109F-68B3D5875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8B1F70-178E-547D-BA83-2E4D8C512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FB10DD7-1D55-CD32-8458-1F4F94C1C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884458-1B2E-DFD9-D692-893A8903B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B4CFE9C-90A5-6A6C-A63E-F7F45289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63E794-DECC-BF3D-B795-A7862C73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B4BB9FC-D6D5-9081-D6F6-BBB3C556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6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FAB3B-EF73-35A4-D8C4-71583F03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E0CF23D-8252-DD39-920D-54EFE843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261585-7865-0C2E-9B42-DD8DC89C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0BF2034-3150-2BC9-64FD-9C6A886C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34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F43100-72D2-6FC8-B81E-C48EE6AE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7607E6F-A957-8F5F-1311-60AB91AD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A0C56D-D8BE-2E71-2049-50889FE2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3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11E5A-92B3-AA4A-BD5F-F6FF5CA7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E16E7-6D53-FACD-04FB-58E5CE01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01C530-FA39-B5D6-F97E-7C1446796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D51D14-E7CA-DFBA-199F-BC9C7BA5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2C0665-0210-FBFA-BF17-D5D5B555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2FA41F-C789-6905-A073-EDB4B5BA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62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6DCDA-8058-798C-6C75-EEA5DA12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FA328FC-F3EF-4618-C457-B18A62E44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D12FF5-5EAD-1971-05AE-588DE6C4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563F04-B84C-6FD6-0AB4-51A8D328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8FAFED-7894-CC35-56C6-1C6D307A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60746-477E-D97B-3BE3-7FE3A355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86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06C68AF-2783-A271-343B-149BFADD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EDD3D9-CC31-928B-E1F5-79B0BE91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CE8579-29EC-5502-EC52-BC036224C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FF3401-4E38-447D-8494-42D0856A9044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7DD0DE-0748-ED22-B612-82ADF2B9E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F0179-F1CE-80E1-47DD-982949F36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59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A65D47-327B-5BF4-60AA-EE49CD0A43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227CEC-0199-1468-862F-A50F253F6EC6}"/>
              </a:ext>
            </a:extLst>
          </p:cNvPr>
          <p:cNvSpPr txBox="1"/>
          <p:nvPr/>
        </p:nvSpPr>
        <p:spPr>
          <a:xfrm>
            <a:off x="363794" y="1700980"/>
            <a:ext cx="60861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Previsão de Nível de Obesidade</a:t>
            </a:r>
          </a:p>
        </p:txBody>
      </p:sp>
      <p:pic>
        <p:nvPicPr>
          <p:cNvPr id="7" name="Imagem 6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DE1CDC45-AA5D-F616-F04C-AD3DC67B4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2" r="-2"/>
          <a:stretch>
            <a:fillRect/>
          </a:stretch>
        </p:blipFill>
        <p:spPr>
          <a:xfrm>
            <a:off x="7580671" y="0"/>
            <a:ext cx="4611329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BD83CB1-0097-6D56-E89F-EAB361238441}"/>
              </a:ext>
            </a:extLst>
          </p:cNvPr>
          <p:cNvSpPr txBox="1"/>
          <p:nvPr/>
        </p:nvSpPr>
        <p:spPr>
          <a:xfrm>
            <a:off x="363794" y="3570316"/>
            <a:ext cx="6086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Modelo preditivo baseado em Machine Learning para estimar risco de obesidade através de hábitos alimentares e comportamentais.</a:t>
            </a:r>
          </a:p>
        </p:txBody>
      </p:sp>
    </p:spTree>
    <p:extLst>
      <p:ext uri="{BB962C8B-B14F-4D97-AF65-F5344CB8AC3E}">
        <p14:creationId xmlns:p14="http://schemas.microsoft.com/office/powerpoint/2010/main" val="265366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172DD-238E-C7FA-B67F-635706493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A798504-386B-B741-7C58-216A740DF9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4AA945-7E43-0137-A1EC-9ECD00ACBDF8}"/>
              </a:ext>
            </a:extLst>
          </p:cNvPr>
          <p:cNvSpPr txBox="1"/>
          <p:nvPr/>
        </p:nvSpPr>
        <p:spPr>
          <a:xfrm>
            <a:off x="363794" y="757083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Aplicabilidade Prática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3FF7DB-A2E0-066A-C081-BF47ACFE8989}"/>
              </a:ext>
            </a:extLst>
          </p:cNvPr>
          <p:cNvSpPr txBox="1"/>
          <p:nvPr/>
        </p:nvSpPr>
        <p:spPr>
          <a:xfrm>
            <a:off x="363793" y="2537931"/>
            <a:ext cx="6621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pode ser integrado a sistemas de saúde com apoio à decisão, identificando: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9CAEFF"/>
                </a:solidFill>
              </a:rPr>
              <a:t>Casos graves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(Obesidade Grau III) para um tratamento e cuidado imediato.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9CAEFF"/>
                </a:solidFill>
              </a:rPr>
              <a:t>Pacientes em risco 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(fronteira Peso Normal/Sobrepeso) para acompanhamento preventivo.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9CAEFF"/>
                </a:solidFill>
              </a:rPr>
              <a:t>Perfis de alto risco 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baseados em hábitos comportamentais.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85D73FA-7406-6A82-7DF6-7EFCCC1AAEFE}"/>
              </a:ext>
            </a:extLst>
          </p:cNvPr>
          <p:cNvSpPr txBox="1"/>
          <p:nvPr/>
        </p:nvSpPr>
        <p:spPr>
          <a:xfrm>
            <a:off x="363794" y="1847561"/>
            <a:ext cx="2857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Ferramenta de Triagem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EA4E99-007F-4426-1959-632C14E724D3}"/>
              </a:ext>
            </a:extLst>
          </p:cNvPr>
          <p:cNvSpPr/>
          <p:nvPr/>
        </p:nvSpPr>
        <p:spPr>
          <a:xfrm>
            <a:off x="472959" y="2175391"/>
            <a:ext cx="3564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pic>
        <p:nvPicPr>
          <p:cNvPr id="7" name="Imagem 6" descr="Tela de celular com foto de homem&#10;&#10;O conteúdo gerado por IA pode estar incorreto.">
            <a:extLst>
              <a:ext uri="{FF2B5EF4-FFF2-40B4-BE49-F238E27FC236}">
                <a16:creationId xmlns:a16="http://schemas.microsoft.com/office/drawing/2014/main" id="{5BBACCBC-0A7D-E6CD-E445-F3F41D33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30" y="1253024"/>
            <a:ext cx="4594276" cy="45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1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A524-2F53-5907-6841-1AFE45A8A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EB04D0D-527C-E26B-686A-4036C08D8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E2D7E8-670D-D76E-C911-764D3AF38710}"/>
              </a:ext>
            </a:extLst>
          </p:cNvPr>
          <p:cNvSpPr txBox="1"/>
          <p:nvPr/>
        </p:nvSpPr>
        <p:spPr>
          <a:xfrm>
            <a:off x="363794" y="757083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Conclusões e Entregas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78EC37-8468-F84E-8A22-C954A1076AD9}"/>
              </a:ext>
            </a:extLst>
          </p:cNvPr>
          <p:cNvSpPr txBox="1"/>
          <p:nvPr/>
        </p:nvSpPr>
        <p:spPr>
          <a:xfrm>
            <a:off x="363794" y="2196355"/>
            <a:ext cx="53291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Pipeline Completo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Extração, tratamento, modelagem e visualização integrados.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61F2D3-FE66-3B79-A347-FBA7A052A2E7}"/>
              </a:ext>
            </a:extLst>
          </p:cNvPr>
          <p:cNvSpPr txBox="1"/>
          <p:nvPr/>
        </p:nvSpPr>
        <p:spPr>
          <a:xfrm>
            <a:off x="370937" y="1847561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009973-DC20-31BD-2C8F-B810E5976EE1}"/>
              </a:ext>
            </a:extLst>
          </p:cNvPr>
          <p:cNvSpPr/>
          <p:nvPr/>
        </p:nvSpPr>
        <p:spPr>
          <a:xfrm>
            <a:off x="472959" y="2175391"/>
            <a:ext cx="52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B8C8DC-3DA1-71A5-A8F9-9E3FCF82A143}"/>
              </a:ext>
            </a:extLst>
          </p:cNvPr>
          <p:cNvSpPr txBox="1"/>
          <p:nvPr/>
        </p:nvSpPr>
        <p:spPr>
          <a:xfrm>
            <a:off x="6347876" y="1847561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2262B6-3B10-FAF3-7B34-4A16DA7F2A07}"/>
              </a:ext>
            </a:extLst>
          </p:cNvPr>
          <p:cNvSpPr/>
          <p:nvPr/>
        </p:nvSpPr>
        <p:spPr>
          <a:xfrm>
            <a:off x="6449962" y="2175391"/>
            <a:ext cx="52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47BF96-B14D-2AB4-034F-CA6FA48C3B1D}"/>
              </a:ext>
            </a:extLst>
          </p:cNvPr>
          <p:cNvSpPr txBox="1"/>
          <p:nvPr/>
        </p:nvSpPr>
        <p:spPr>
          <a:xfrm>
            <a:off x="6339144" y="2196355"/>
            <a:ext cx="5329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Correção de Data </a:t>
            </a:r>
            <a:r>
              <a:rPr lang="pt-BR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Leakage</a:t>
            </a:r>
            <a:endParaRPr lang="pt-BR" b="1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Identificação e resolução de viés crítico na variável-alvo.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B763E80-2DC7-3D7A-BB6C-ABF0800D3B8A}"/>
              </a:ext>
            </a:extLst>
          </p:cNvPr>
          <p:cNvSpPr txBox="1"/>
          <p:nvPr/>
        </p:nvSpPr>
        <p:spPr>
          <a:xfrm>
            <a:off x="366175" y="3789432"/>
            <a:ext cx="53291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Modelo Validado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78.25% de acurácia com forte desempenho em casos graves.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430045-DBE0-D581-9648-CE2A2BDD21A0}"/>
              </a:ext>
            </a:extLst>
          </p:cNvPr>
          <p:cNvSpPr txBox="1"/>
          <p:nvPr/>
        </p:nvSpPr>
        <p:spPr>
          <a:xfrm>
            <a:off x="373318" y="3440638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504A4FA-D312-A173-8BD2-61D65C1E3259}"/>
              </a:ext>
            </a:extLst>
          </p:cNvPr>
          <p:cNvSpPr/>
          <p:nvPr/>
        </p:nvSpPr>
        <p:spPr>
          <a:xfrm>
            <a:off x="475340" y="3768468"/>
            <a:ext cx="52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EA3EF0-C852-35F7-8B32-9D57F98D4041}"/>
              </a:ext>
            </a:extLst>
          </p:cNvPr>
          <p:cNvSpPr txBox="1"/>
          <p:nvPr/>
        </p:nvSpPr>
        <p:spPr>
          <a:xfrm>
            <a:off x="6350257" y="3440638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04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B615C74-1049-B3B9-7003-53BF37B90125}"/>
              </a:ext>
            </a:extLst>
          </p:cNvPr>
          <p:cNvSpPr/>
          <p:nvPr/>
        </p:nvSpPr>
        <p:spPr>
          <a:xfrm>
            <a:off x="6452343" y="3768468"/>
            <a:ext cx="52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5E6CC26-F613-5E31-D0FA-6CCB7BEDC964}"/>
              </a:ext>
            </a:extLst>
          </p:cNvPr>
          <p:cNvSpPr txBox="1"/>
          <p:nvPr/>
        </p:nvSpPr>
        <p:spPr>
          <a:xfrm>
            <a:off x="6341525" y="3789432"/>
            <a:ext cx="53291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Dashboard Interativo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Solução analítica ponta a ponta para interpretação de resultados.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F5073B-6F38-0532-B709-714BF51207A0}"/>
              </a:ext>
            </a:extLst>
          </p:cNvPr>
          <p:cNvSpPr txBox="1"/>
          <p:nvPr/>
        </p:nvSpPr>
        <p:spPr>
          <a:xfrm>
            <a:off x="472959" y="5579155"/>
            <a:ext cx="1119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Solução robusta e validade, capaz de gerar insights relevantes e acionáveis sobre obesidade e hábitos de vida, servindo como base escalável para estudos futuros</a:t>
            </a:r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7B07ED5-B711-C709-A541-AD2613963719}"/>
              </a:ext>
            </a:extLst>
          </p:cNvPr>
          <p:cNvSpPr/>
          <p:nvPr/>
        </p:nvSpPr>
        <p:spPr>
          <a:xfrm>
            <a:off x="479689" y="5560481"/>
            <a:ext cx="18000" cy="684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00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B497A-6B2C-ECE1-1B3A-4314A5F8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6AA2AE-2C2F-FCF5-745D-552662DDAD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E8C7C3-BF62-00B2-5095-FB086A5EAFC7}"/>
              </a:ext>
            </a:extLst>
          </p:cNvPr>
          <p:cNvSpPr txBox="1"/>
          <p:nvPr/>
        </p:nvSpPr>
        <p:spPr>
          <a:xfrm>
            <a:off x="363794" y="1700980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Objetivo e Contexto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48DE48-3024-30C9-1045-C8ADE73FD2D1}"/>
              </a:ext>
            </a:extLst>
          </p:cNvPr>
          <p:cNvSpPr txBox="1"/>
          <p:nvPr/>
        </p:nvSpPr>
        <p:spPr>
          <a:xfrm>
            <a:off x="363794" y="3481828"/>
            <a:ext cx="3023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Desenvolver um modelo preditivo capaz de estimar nível de obesidade baseado em características físicas, hábitos alimentares e variáveis comportamentais.</a:t>
            </a:r>
          </a:p>
        </p:txBody>
      </p:sp>
      <p:pic>
        <p:nvPicPr>
          <p:cNvPr id="3" name="Imagem 2" descr="Tela de computador com luz azul&#10;&#10;O conteúdo gerado por IA pode estar incorreto.">
            <a:extLst>
              <a:ext uri="{FF2B5EF4-FFF2-40B4-BE49-F238E27FC236}">
                <a16:creationId xmlns:a16="http://schemas.microsoft.com/office/drawing/2014/main" id="{AB63A338-735E-99C7-C96A-08BB11E56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0" r="-1"/>
          <a:stretch>
            <a:fillRect/>
          </a:stretch>
        </p:blipFill>
        <p:spPr>
          <a:xfrm>
            <a:off x="7580671" y="0"/>
            <a:ext cx="4611327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A8E46B2-EB8D-B77E-9627-F0EF3B05BD42}"/>
              </a:ext>
            </a:extLst>
          </p:cNvPr>
          <p:cNvSpPr txBox="1"/>
          <p:nvPr/>
        </p:nvSpPr>
        <p:spPr>
          <a:xfrm>
            <a:off x="3859163" y="3481828"/>
            <a:ext cx="3023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Fornecer subsídios analíticos para decisões estratégicas em saúde pública, nutrição e bem-estar, através de Data </a:t>
            </a:r>
            <a:r>
              <a:rPr lang="pt-BR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Analytics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aplicada.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96B5CC-CDDF-9A09-6D34-203775209008}"/>
              </a:ext>
            </a:extLst>
          </p:cNvPr>
          <p:cNvSpPr txBox="1"/>
          <p:nvPr/>
        </p:nvSpPr>
        <p:spPr>
          <a:xfrm>
            <a:off x="363794" y="2791458"/>
            <a:ext cx="226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Missão do Projeto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D7A2FC-DC9A-052C-F9C3-1F892B30B2FE}"/>
              </a:ext>
            </a:extLst>
          </p:cNvPr>
          <p:cNvSpPr txBox="1"/>
          <p:nvPr/>
        </p:nvSpPr>
        <p:spPr>
          <a:xfrm>
            <a:off x="3859163" y="2791458"/>
            <a:ext cx="2310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Impacto Esperado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8CAC4A-1B49-C9DF-F5E6-38C54EEE1682}"/>
              </a:ext>
            </a:extLst>
          </p:cNvPr>
          <p:cNvSpPr/>
          <p:nvPr/>
        </p:nvSpPr>
        <p:spPr>
          <a:xfrm>
            <a:off x="472959" y="3119288"/>
            <a:ext cx="25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B3F6AE5-A317-2BCB-61A9-EE6B4DCB0EAD}"/>
              </a:ext>
            </a:extLst>
          </p:cNvPr>
          <p:cNvSpPr/>
          <p:nvPr/>
        </p:nvSpPr>
        <p:spPr>
          <a:xfrm>
            <a:off x="3969430" y="3119288"/>
            <a:ext cx="25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36961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4A30-8DDB-2F15-1973-2CAD6AE97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0D8518-049A-A0CA-18CB-C1C16537F8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0911E4-666D-64DA-ED70-B4C986DFF931}"/>
              </a:ext>
            </a:extLst>
          </p:cNvPr>
          <p:cNvSpPr txBox="1"/>
          <p:nvPr/>
        </p:nvSpPr>
        <p:spPr>
          <a:xfrm>
            <a:off x="363794" y="586753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Arquitetura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68CA9B-F49F-FC48-2BBC-A1454723F6C6}"/>
              </a:ext>
            </a:extLst>
          </p:cNvPr>
          <p:cNvSpPr txBox="1"/>
          <p:nvPr/>
        </p:nvSpPr>
        <p:spPr>
          <a:xfrm>
            <a:off x="383460" y="1356194"/>
            <a:ext cx="6430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Pipeline modular inspirado na Arquitetura Medalhão, estruturando o fluxo em camadas lógicas para garantir qualidade e rastreabilidade.</a:t>
            </a: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AEB3AD8-D32E-BEE1-7160-EAA2CDC1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5" y="2290942"/>
            <a:ext cx="900016" cy="1080000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730824D1-5DE5-7AC6-6387-EFC4DCC0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45" y="3231089"/>
            <a:ext cx="900016" cy="108000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F133BAD7-98B1-5681-64AA-136B62BDD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45" y="4171236"/>
            <a:ext cx="900016" cy="1080000"/>
          </a:xfrm>
          <a:prstGeom prst="rect">
            <a:avLst/>
          </a:prstGeom>
        </p:spPr>
      </p:pic>
      <p:pic>
        <p:nvPicPr>
          <p:cNvPr id="19" name="Image 4" descr="preencoded.png">
            <a:extLst>
              <a:ext uri="{FF2B5EF4-FFF2-40B4-BE49-F238E27FC236}">
                <a16:creationId xmlns:a16="http://schemas.microsoft.com/office/drawing/2014/main" id="{EB95B2CE-94E2-EFAF-4CEB-5402FB1B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45" y="5111382"/>
            <a:ext cx="900016" cy="10800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888C541-C7DE-90A1-C0BF-4C7A6D62F916}"/>
              </a:ext>
            </a:extLst>
          </p:cNvPr>
          <p:cNvSpPr txBox="1"/>
          <p:nvPr/>
        </p:nvSpPr>
        <p:spPr>
          <a:xfrm>
            <a:off x="1327361" y="2262863"/>
            <a:ext cx="5279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Bronze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Ingestão dos dados brutos no PostgreSQL via KNIME – fonte única da verdade.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D1A588-58A1-7ADD-3E1C-67C80B3C7FD5}"/>
              </a:ext>
            </a:extLst>
          </p:cNvPr>
          <p:cNvSpPr txBox="1"/>
          <p:nvPr/>
        </p:nvSpPr>
        <p:spPr>
          <a:xfrm>
            <a:off x="1327361" y="3370518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Silver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Pré-processamento e limpeza com Python/Panda via VS </a:t>
            </a:r>
            <a:r>
              <a:rPr lang="pt-BR" sz="14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Code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240B750-A2D5-7D9C-3665-9578F58AA2F0}"/>
              </a:ext>
            </a:extLst>
          </p:cNvPr>
          <p:cNvSpPr txBox="1"/>
          <p:nvPr/>
        </p:nvSpPr>
        <p:spPr>
          <a:xfrm>
            <a:off x="1327361" y="4262729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Gold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Enriquecimento e preparação para modelagem.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7A620A-BE1B-6989-E868-FC5DC229808C}"/>
              </a:ext>
            </a:extLst>
          </p:cNvPr>
          <p:cNvSpPr txBox="1"/>
          <p:nvPr/>
        </p:nvSpPr>
        <p:spPr>
          <a:xfrm>
            <a:off x="1327361" y="5154940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Dashboard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Visualização interativa em </a:t>
            </a:r>
            <a:r>
              <a:rPr lang="pt-BR" sz="14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Streamlit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pic>
        <p:nvPicPr>
          <p:cNvPr id="27" name="Imagem 2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6868B31-ABF2-F4B0-0E59-8CF412CCF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5" r="17633"/>
          <a:stretch>
            <a:fillRect/>
          </a:stretch>
        </p:blipFill>
        <p:spPr>
          <a:xfrm>
            <a:off x="7580673" y="0"/>
            <a:ext cx="4611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F99ED-D93F-CF9F-E22D-C1DCAF837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0FD843-630C-B9E2-C895-225207501A93}"/>
              </a:ext>
            </a:extLst>
          </p:cNvPr>
          <p:cNvSpPr/>
          <p:nvPr/>
        </p:nvSpPr>
        <p:spPr>
          <a:xfrm>
            <a:off x="0" y="-58494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55DAF3E-E026-2200-CFA3-14DCACDCDF01}"/>
              </a:ext>
            </a:extLst>
          </p:cNvPr>
          <p:cNvSpPr txBox="1"/>
          <p:nvPr/>
        </p:nvSpPr>
        <p:spPr>
          <a:xfrm>
            <a:off x="668594" y="1297857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Estrutura Técnica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0FDC37-61D7-9F79-5DAC-65D5170AC800}"/>
              </a:ext>
            </a:extLst>
          </p:cNvPr>
          <p:cNvSpPr txBox="1"/>
          <p:nvPr/>
        </p:nvSpPr>
        <p:spPr>
          <a:xfrm>
            <a:off x="620964" y="3001933"/>
            <a:ext cx="3156154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PostgreSQL para persistência;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Python/Pandas para análise;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KNIME para ETL;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Streamlit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para visualização.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BE4B99-B864-3965-7B59-7178DEE14B32}"/>
              </a:ext>
            </a:extLst>
          </p:cNvPr>
          <p:cNvSpPr txBox="1"/>
          <p:nvPr/>
        </p:nvSpPr>
        <p:spPr>
          <a:xfrm>
            <a:off x="4117241" y="3001933"/>
            <a:ext cx="3156153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src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/ - código-fonte;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data/ - </a:t>
            </a: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datasets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models/ - modelos treinados;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reports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/ - visualizações.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683736-AED6-7AD7-262F-4745CA99A073}"/>
              </a:ext>
            </a:extLst>
          </p:cNvPr>
          <p:cNvSpPr txBox="1"/>
          <p:nvPr/>
        </p:nvSpPr>
        <p:spPr>
          <a:xfrm>
            <a:off x="1048526" y="2388335"/>
            <a:ext cx="1670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Ferramentas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56AF6B-34A2-4055-56EE-9BD341AAA012}"/>
              </a:ext>
            </a:extLst>
          </p:cNvPr>
          <p:cNvSpPr txBox="1"/>
          <p:nvPr/>
        </p:nvSpPr>
        <p:spPr>
          <a:xfrm>
            <a:off x="4547927" y="2380397"/>
            <a:ext cx="2661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Organização Modular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B5C811-BADF-16AF-D1D7-F06243213658}"/>
              </a:ext>
            </a:extLst>
          </p:cNvPr>
          <p:cNvSpPr txBox="1"/>
          <p:nvPr/>
        </p:nvSpPr>
        <p:spPr>
          <a:xfrm>
            <a:off x="8130202" y="2383573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Benefícios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D4D9B7E-D04A-0DD1-2DE9-4BAEB9D997C6}"/>
              </a:ext>
            </a:extLst>
          </p:cNvPr>
          <p:cNvSpPr/>
          <p:nvPr/>
        </p:nvSpPr>
        <p:spPr>
          <a:xfrm>
            <a:off x="728129" y="2748675"/>
            <a:ext cx="2916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7DD1A50-8330-36B4-9994-A43F6DA621A6}"/>
              </a:ext>
            </a:extLst>
          </p:cNvPr>
          <p:cNvSpPr/>
          <p:nvPr/>
        </p:nvSpPr>
        <p:spPr>
          <a:xfrm>
            <a:off x="4217258" y="2748675"/>
            <a:ext cx="288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530F09-373E-E79B-1E3B-A9AF9181AF20}"/>
              </a:ext>
            </a:extLst>
          </p:cNvPr>
          <p:cNvSpPr/>
          <p:nvPr/>
        </p:nvSpPr>
        <p:spPr>
          <a:xfrm>
            <a:off x="7844138" y="2748675"/>
            <a:ext cx="288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05A502-307F-33AF-EB7A-3BF23341388B}"/>
              </a:ext>
            </a:extLst>
          </p:cNvPr>
          <p:cNvSpPr txBox="1"/>
          <p:nvPr/>
        </p:nvSpPr>
        <p:spPr>
          <a:xfrm>
            <a:off x="7744124" y="3001933"/>
            <a:ext cx="3023418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Reprodutibilidade total;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Rastreabilidade completa;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Escalabilidade;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Governança de dados.</a:t>
            </a:r>
          </a:p>
        </p:txBody>
      </p:sp>
      <p:pic>
        <p:nvPicPr>
          <p:cNvPr id="15" name="Gráfico 14" descr="Pesquisa de Pasta estrutura de tópicos">
            <a:extLst>
              <a:ext uri="{FF2B5EF4-FFF2-40B4-BE49-F238E27FC236}">
                <a16:creationId xmlns:a16="http://schemas.microsoft.com/office/drawing/2014/main" id="{4ABCFC3F-D812-26BF-BFAB-219402416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6991" y="2386635"/>
            <a:ext cx="396000" cy="396000"/>
          </a:xfrm>
          <a:prstGeom prst="rect">
            <a:avLst/>
          </a:prstGeom>
        </p:spPr>
      </p:pic>
      <p:pic>
        <p:nvPicPr>
          <p:cNvPr id="17" name="Gráfico 16" descr="Hierarquia estrutura de tópicos">
            <a:extLst>
              <a:ext uri="{FF2B5EF4-FFF2-40B4-BE49-F238E27FC236}">
                <a16:creationId xmlns:a16="http://schemas.microsoft.com/office/drawing/2014/main" id="{BAA9268E-7ECD-626F-0722-A62590AA1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3922" y="2384827"/>
            <a:ext cx="396000" cy="396000"/>
          </a:xfrm>
          <a:prstGeom prst="rect">
            <a:avLst/>
          </a:prstGeom>
        </p:spPr>
      </p:pic>
      <p:pic>
        <p:nvPicPr>
          <p:cNvPr id="19" name="Gráfico 18" descr="Engrenagem única estrutura de tópicos">
            <a:extLst>
              <a:ext uri="{FF2B5EF4-FFF2-40B4-BE49-F238E27FC236}">
                <a16:creationId xmlns:a16="http://schemas.microsoft.com/office/drawing/2014/main" id="{8F797F25-60DC-DB96-D139-13164E195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594" y="2392107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54438-6B04-646B-9968-0FC171164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2B1B71-AB40-06CF-2BD2-67EA4C4E570B}"/>
              </a:ext>
            </a:extLst>
          </p:cNvPr>
          <p:cNvSpPr/>
          <p:nvPr/>
        </p:nvSpPr>
        <p:spPr>
          <a:xfrm>
            <a:off x="0" y="-58494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E7B9A1-B647-DCDC-4844-D41B55947ADF}"/>
              </a:ext>
            </a:extLst>
          </p:cNvPr>
          <p:cNvSpPr txBox="1"/>
          <p:nvPr/>
        </p:nvSpPr>
        <p:spPr>
          <a:xfrm>
            <a:off x="378309" y="393593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Descoberta Crítica</a:t>
            </a: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12D4CABF-88CE-E1EB-2544-D59361235044}"/>
              </a:ext>
            </a:extLst>
          </p:cNvPr>
          <p:cNvSpPr/>
          <p:nvPr/>
        </p:nvSpPr>
        <p:spPr>
          <a:xfrm>
            <a:off x="464035" y="1333141"/>
            <a:ext cx="11334720" cy="496849"/>
          </a:xfrm>
          <a:prstGeom prst="roundRect">
            <a:avLst>
              <a:gd name="adj" fmla="val 3531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 lang="pt-BR" dirty="0">
              <a:latin typeface="Aptos" panose="020B0004020202020204" pitchFamily="34" charset="0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7A49F094-C134-D271-8D6D-429ABD03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81" y="1502092"/>
            <a:ext cx="198715" cy="158948"/>
          </a:xfrm>
          <a:prstGeom prst="rect">
            <a:avLst/>
          </a:prstGeom>
          <a:noFill/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7BD82F-6433-5CF4-2B61-E69AA1837B2B}"/>
              </a:ext>
            </a:extLst>
          </p:cNvPr>
          <p:cNvSpPr txBox="1"/>
          <p:nvPr/>
        </p:nvSpPr>
        <p:spPr>
          <a:xfrm>
            <a:off x="811324" y="1440441"/>
            <a:ext cx="1011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Problema identificado: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Inconsistência na variável-alvo original revelando vazamento de dados e viés de gênero na classificação.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D2C5076-731F-BF5F-065B-A922F2D0C034}"/>
              </a:ext>
            </a:extLst>
          </p:cNvPr>
          <p:cNvSpPr txBox="1"/>
          <p:nvPr/>
        </p:nvSpPr>
        <p:spPr>
          <a:xfrm>
            <a:off x="378309" y="2404383"/>
            <a:ext cx="11334720" cy="79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Criação de uma nova classificação seguindo os padrões da OMS (2024), eliminando o viés e garantindo consistência para o modelo.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289F67D-F837-E05D-B047-23B3AD6B8ED8}"/>
              </a:ext>
            </a:extLst>
          </p:cNvPr>
          <p:cNvSpPr txBox="1"/>
          <p:nvPr/>
        </p:nvSpPr>
        <p:spPr>
          <a:xfrm>
            <a:off x="378309" y="2007941"/>
            <a:ext cx="2608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Solução encontrada: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0C25AB4-ED33-2471-764B-889DD84D7C10}"/>
              </a:ext>
            </a:extLst>
          </p:cNvPr>
          <p:cNvSpPr/>
          <p:nvPr/>
        </p:nvSpPr>
        <p:spPr>
          <a:xfrm>
            <a:off x="478322" y="2334811"/>
            <a:ext cx="288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pic>
        <p:nvPicPr>
          <p:cNvPr id="25" name="Imagem 24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27A9E6C7-7B3A-1870-394E-61666709D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9" y="3318986"/>
            <a:ext cx="11333086" cy="3361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79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061A-90A2-D053-914D-72AB6BDA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D6D18B-E045-AF0B-92DE-5F70AA5CC9B3}"/>
              </a:ext>
            </a:extLst>
          </p:cNvPr>
          <p:cNvSpPr/>
          <p:nvPr/>
        </p:nvSpPr>
        <p:spPr>
          <a:xfrm>
            <a:off x="0" y="-58494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75D13B-539B-9EE0-0AA1-27D4661022FE}"/>
              </a:ext>
            </a:extLst>
          </p:cNvPr>
          <p:cNvSpPr txBox="1"/>
          <p:nvPr/>
        </p:nvSpPr>
        <p:spPr>
          <a:xfrm>
            <a:off x="378309" y="393593"/>
            <a:ext cx="11154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9CAEFF"/>
                </a:solidFill>
              </a:rPr>
              <a:t>Descobertas Adicionais e Decisões de Modelagem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931EFC7-C37E-D934-028F-A852A2B322EB}"/>
              </a:ext>
            </a:extLst>
          </p:cNvPr>
          <p:cNvSpPr txBox="1"/>
          <p:nvPr/>
        </p:nvSpPr>
        <p:spPr>
          <a:xfrm>
            <a:off x="378309" y="990764"/>
            <a:ext cx="11334720" cy="384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Durante a fase de experimentação, avaliamos incluir o IMC diretamente n modelo. Porém, isso se mostrou inadequado por três motivos: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F78F1C3-055F-B219-FF04-AFAFB245C867}"/>
              </a:ext>
            </a:extLst>
          </p:cNvPr>
          <p:cNvSpPr txBox="1"/>
          <p:nvPr/>
        </p:nvSpPr>
        <p:spPr>
          <a:xfrm>
            <a:off x="378309" y="1617231"/>
            <a:ext cx="470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9CAEFF"/>
                </a:solidFill>
              </a:rPr>
              <a:t>01. IMC já contém a resposta que o modelo tenta prever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E21D33-C02E-9568-101A-7402260C1293}"/>
              </a:ext>
            </a:extLst>
          </p:cNvPr>
          <p:cNvSpPr txBox="1"/>
          <p:nvPr/>
        </p:nvSpPr>
        <p:spPr>
          <a:xfrm>
            <a:off x="378309" y="1909589"/>
            <a:ext cx="1133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Como o IMC é calculado diretamente por peso e altura, ele </a:t>
            </a:r>
            <a:r>
              <a:rPr lang="pt-BR" sz="1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revela automaticamente a classificação da OMS</a:t>
            </a:r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  <a:b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</a:br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Isso faria o modelo apenas </a:t>
            </a:r>
            <a:r>
              <a:rPr lang="pt-BR" sz="1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replicar a regra do IMC</a:t>
            </a:r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em vez de aprender padrões baseados em hábitos.</a:t>
            </a:r>
          </a:p>
          <a:p>
            <a:r>
              <a:rPr lang="pt-BR" sz="1200" b="1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Conclusão:</a:t>
            </a:r>
            <a:r>
              <a:rPr lang="pt-BR" sz="12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incluir o IMC geraria data </a:t>
            </a:r>
            <a:r>
              <a:rPr lang="pt-BR" sz="1200" i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leakage</a:t>
            </a:r>
            <a:r>
              <a:rPr lang="pt-BR" sz="12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estrutural, inflando artificialmente a acurácia.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4577A0-76B8-6203-0F08-9103EE6CAE60}"/>
              </a:ext>
            </a:extLst>
          </p:cNvPr>
          <p:cNvSpPr txBox="1"/>
          <p:nvPr/>
        </p:nvSpPr>
        <p:spPr>
          <a:xfrm>
            <a:off x="378309" y="2776475"/>
            <a:ext cx="658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9CAEFF"/>
                </a:solidFill>
              </a:rPr>
              <a:t>02. O objetivo do modelo não é dizer o estado do peso atual e sim o risco futuro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A2E135-330F-24D6-62BD-C57A12840987}"/>
              </a:ext>
            </a:extLst>
          </p:cNvPr>
          <p:cNvSpPr txBox="1"/>
          <p:nvPr/>
        </p:nvSpPr>
        <p:spPr>
          <a:xfrm>
            <a:off x="378309" y="3078667"/>
            <a:ext cx="1133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desafio pede para estimar </a:t>
            </a:r>
            <a:r>
              <a:rPr lang="pt-BR" sz="1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risco de obesidade associado aos hábitos</a:t>
            </a:r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não para classificar peso usando fórmulas matemáticas.</a:t>
            </a:r>
          </a:p>
          <a:p>
            <a:pPr lvl="1"/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IMC = condição atual</a:t>
            </a:r>
            <a:b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</a:br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Modelo = risco com base em hábitos</a:t>
            </a:r>
            <a:b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</a:br>
            <a:r>
              <a:rPr lang="pt-BR" sz="1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Coisas diferentes</a:t>
            </a:r>
            <a:r>
              <a:rPr lang="pt-BR" sz="12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4BA6BC-DE2A-7E8B-DDC6-D087211FFCFD}"/>
              </a:ext>
            </a:extLst>
          </p:cNvPr>
          <p:cNvSpPr txBox="1"/>
          <p:nvPr/>
        </p:nvSpPr>
        <p:spPr>
          <a:xfrm>
            <a:off x="378309" y="4212029"/>
            <a:ext cx="5843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9CAEFF"/>
                </a:solidFill>
              </a:rPr>
              <a:t>03. O IMC ainda é utilizado — mas apenas para o relatório do paciente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B82B59-42E8-C13A-F1BD-EB668B190FB9}"/>
              </a:ext>
            </a:extLst>
          </p:cNvPr>
          <p:cNvSpPr txBox="1"/>
          <p:nvPr/>
        </p:nvSpPr>
        <p:spPr>
          <a:xfrm>
            <a:off x="378309" y="4543718"/>
            <a:ext cx="11334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Peso, altura e IMC aparecem no </a:t>
            </a:r>
            <a:r>
              <a:rPr lang="pt-BR" sz="12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painel final</a:t>
            </a:r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mas não alimentam o modelo.</a:t>
            </a:r>
            <a:b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</a:br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Assim conseguimos: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evitar vazamento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manter coerência clínica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entregar ao usuário uma visão completa sobre seu estado atual + riscos futuros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323E028-1E23-1BDE-AC8B-587CF2B20153}"/>
              </a:ext>
            </a:extLst>
          </p:cNvPr>
          <p:cNvSpPr/>
          <p:nvPr/>
        </p:nvSpPr>
        <p:spPr>
          <a:xfrm>
            <a:off x="333309" y="1706545"/>
            <a:ext cx="18000" cy="79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0249AE-5C2A-5D7D-CCC6-A6D306A1CE36}"/>
              </a:ext>
            </a:extLst>
          </p:cNvPr>
          <p:cNvSpPr/>
          <p:nvPr/>
        </p:nvSpPr>
        <p:spPr>
          <a:xfrm>
            <a:off x="333309" y="4317103"/>
            <a:ext cx="18000" cy="115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AC098D8-D3E4-ACF1-C689-6AC80B204D1D}"/>
              </a:ext>
            </a:extLst>
          </p:cNvPr>
          <p:cNvSpPr/>
          <p:nvPr/>
        </p:nvSpPr>
        <p:spPr>
          <a:xfrm>
            <a:off x="351309" y="2874945"/>
            <a:ext cx="18000" cy="97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6E923C-DDA6-1ACF-15A0-C05D99021A1C}"/>
              </a:ext>
            </a:extLst>
          </p:cNvPr>
          <p:cNvSpPr txBox="1"/>
          <p:nvPr/>
        </p:nvSpPr>
        <p:spPr>
          <a:xfrm>
            <a:off x="378309" y="6026632"/>
            <a:ext cx="1133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Decisão Final: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Manter o modelo treinado </a:t>
            </a:r>
            <a:r>
              <a:rPr lang="pt-BR" sz="14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somente com hábitos + perfil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utilizando peso/altura/IMC apenas na </a:t>
            </a:r>
            <a:r>
              <a:rPr lang="pt-BR" sz="14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apresentação do resultado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não no algoritmo.</a:t>
            </a:r>
          </a:p>
        </p:txBody>
      </p:sp>
    </p:spTree>
    <p:extLst>
      <p:ext uri="{BB962C8B-B14F-4D97-AF65-F5344CB8AC3E}">
        <p14:creationId xmlns:p14="http://schemas.microsoft.com/office/powerpoint/2010/main" val="211686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42DFA-31D2-5279-1D1A-78F5F502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1FEDCF-D5EE-ED93-6634-6B096C12A00D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D974CE-4DD0-1D9C-B1AB-8B37D439E080}"/>
              </a:ext>
            </a:extLst>
          </p:cNvPr>
          <p:cNvSpPr txBox="1"/>
          <p:nvPr/>
        </p:nvSpPr>
        <p:spPr>
          <a:xfrm>
            <a:off x="302966" y="735279"/>
            <a:ext cx="60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Resultados do Modelo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A2ED012-C145-5AE2-FA3D-082EBB5BED1D}"/>
              </a:ext>
            </a:extLst>
          </p:cNvPr>
          <p:cNvSpPr txBox="1"/>
          <p:nvPr/>
        </p:nvSpPr>
        <p:spPr>
          <a:xfrm>
            <a:off x="553595" y="2799299"/>
            <a:ext cx="179692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Acurácia Final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869AEB-BF67-0F83-CCFB-428C67592089}"/>
              </a:ext>
            </a:extLst>
          </p:cNvPr>
          <p:cNvSpPr/>
          <p:nvPr/>
        </p:nvSpPr>
        <p:spPr>
          <a:xfrm>
            <a:off x="295556" y="1913181"/>
            <a:ext cx="2340000" cy="864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DF8E769-01E3-BFA5-CB04-2E4BD0B65456}"/>
              </a:ext>
            </a:extLst>
          </p:cNvPr>
          <p:cNvSpPr/>
          <p:nvPr/>
        </p:nvSpPr>
        <p:spPr>
          <a:xfrm>
            <a:off x="5543547" y="1913181"/>
            <a:ext cx="2340000" cy="864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5B8CA50-F723-B3BC-B36B-E741C0CA43A6}"/>
              </a:ext>
            </a:extLst>
          </p:cNvPr>
          <p:cNvSpPr/>
          <p:nvPr/>
        </p:nvSpPr>
        <p:spPr>
          <a:xfrm>
            <a:off x="2919552" y="1913181"/>
            <a:ext cx="2340000" cy="864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739346-AED2-8914-930D-0F2F525F330E}"/>
              </a:ext>
            </a:extLst>
          </p:cNvPr>
          <p:cNvSpPr txBox="1"/>
          <p:nvPr/>
        </p:nvSpPr>
        <p:spPr>
          <a:xfrm>
            <a:off x="473661" y="1954881"/>
            <a:ext cx="201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9CAEFF"/>
                </a:solidFill>
              </a:rPr>
              <a:t>78.25%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6A3C3A-A8AC-FD9C-2501-CD880DE7770A}"/>
              </a:ext>
            </a:extLst>
          </p:cNvPr>
          <p:cNvSpPr txBox="1"/>
          <p:nvPr/>
        </p:nvSpPr>
        <p:spPr>
          <a:xfrm>
            <a:off x="3323431" y="1931540"/>
            <a:ext cx="1346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9CAEFF"/>
                </a:solidFill>
              </a:rPr>
              <a:t>0.90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72FA122-46C3-5A13-FA9C-392BC6C885DF}"/>
              </a:ext>
            </a:extLst>
          </p:cNvPr>
          <p:cNvSpPr txBox="1"/>
          <p:nvPr/>
        </p:nvSpPr>
        <p:spPr>
          <a:xfrm>
            <a:off x="5986907" y="1924102"/>
            <a:ext cx="1346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9CAEFF"/>
                </a:solidFill>
              </a:rPr>
              <a:t>0.68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DC061DB-C7B3-D900-FFCA-64F187BB1F11}"/>
              </a:ext>
            </a:extLst>
          </p:cNvPr>
          <p:cNvSpPr txBox="1"/>
          <p:nvPr/>
        </p:nvSpPr>
        <p:spPr>
          <a:xfrm>
            <a:off x="3429109" y="2779708"/>
            <a:ext cx="11931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Precision</a:t>
            </a:r>
            <a:endParaRPr lang="pt-BR" b="1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5C0A8D-BA54-E20C-03FB-6CD2A4311C1F}"/>
              </a:ext>
            </a:extLst>
          </p:cNvPr>
          <p:cNvSpPr txBox="1"/>
          <p:nvPr/>
        </p:nvSpPr>
        <p:spPr>
          <a:xfrm>
            <a:off x="6140563" y="2799299"/>
            <a:ext cx="11931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F1-Score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9CF98E8-33D6-D6EE-F2F4-63F43C2220A0}"/>
              </a:ext>
            </a:extLst>
          </p:cNvPr>
          <p:cNvSpPr txBox="1"/>
          <p:nvPr/>
        </p:nvSpPr>
        <p:spPr>
          <a:xfrm>
            <a:off x="295556" y="3418497"/>
            <a:ext cx="234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superou o requisito do projeto em conjunto de testes “</a:t>
            </a:r>
            <a:r>
              <a:rPr lang="pt-BR" sz="1400" i="1" dirty="0">
                <a:solidFill>
                  <a:srgbClr val="FFC000"/>
                </a:solidFill>
              </a:rPr>
              <a:t>trancado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”. Isso confirma um desempenho robusto em dados nunca vistos, usando a variável-alvo (</a:t>
            </a:r>
            <a:r>
              <a:rPr lang="pt-BR" sz="14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classe_peso_oms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) cientificamente validada.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061DFDE-1282-FCDF-DE65-2D2EAC3F0C5F}"/>
              </a:ext>
            </a:extLst>
          </p:cNvPr>
          <p:cNvSpPr txBox="1"/>
          <p:nvPr/>
        </p:nvSpPr>
        <p:spPr>
          <a:xfrm>
            <a:off x="2919552" y="3418497"/>
            <a:ext cx="2340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é confiável ao identificar os casos mais críticos. Quando ele prevê </a:t>
            </a:r>
            <a:r>
              <a:rPr lang="pt-BR" sz="1400" i="1" dirty="0">
                <a:solidFill>
                  <a:srgbClr val="FFC000"/>
                </a:solidFill>
              </a:rPr>
              <a:t>Obesidade Grau III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ou </a:t>
            </a:r>
            <a:r>
              <a:rPr lang="pt-BR" sz="1400" i="1" dirty="0">
                <a:solidFill>
                  <a:srgbClr val="FFC000"/>
                </a:solidFill>
              </a:rPr>
              <a:t>Peso Insuficiente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o médico tem </a:t>
            </a:r>
            <a:r>
              <a:rPr lang="pt-BR" sz="1400" dirty="0">
                <a:solidFill>
                  <a:srgbClr val="FFC000"/>
                </a:solidFill>
              </a:rPr>
              <a:t>90%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de confiança de que o alerta está correto.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3FAA9DD-59C2-426D-1339-14A9EE261397}"/>
              </a:ext>
            </a:extLst>
          </p:cNvPr>
          <p:cNvSpPr txBox="1"/>
          <p:nvPr/>
        </p:nvSpPr>
        <p:spPr>
          <a:xfrm>
            <a:off x="5543547" y="3418497"/>
            <a:ext cx="2625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maior desafio do modelo é na fronteira entre </a:t>
            </a:r>
            <a:r>
              <a:rPr lang="pt-BR" sz="1400" i="1" dirty="0">
                <a:solidFill>
                  <a:srgbClr val="FFC000"/>
                </a:solidFill>
              </a:rPr>
              <a:t>Peso Normal</a:t>
            </a:r>
            <a:r>
              <a:rPr lang="pt-BR" sz="1400" dirty="0">
                <a:solidFill>
                  <a:srgbClr val="FFC000"/>
                </a:solidFill>
              </a:rPr>
              <a:t>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 </a:t>
            </a:r>
            <a:r>
              <a:rPr lang="pt-BR" sz="1400" i="1" dirty="0">
                <a:solidFill>
                  <a:srgbClr val="FFC000"/>
                </a:solidFill>
              </a:rPr>
              <a:t>Sobrepeso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atingindo um </a:t>
            </a:r>
            <a:r>
              <a:rPr lang="pt-BR" sz="1400" i="1" dirty="0">
                <a:solidFill>
                  <a:srgbClr val="FFC000"/>
                </a:solidFill>
              </a:rPr>
              <a:t>F1-Score de 68%</a:t>
            </a:r>
            <a:r>
              <a:rPr lang="pt-BR" sz="14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Como a </a:t>
            </a:r>
            <a:r>
              <a:rPr lang="pt-BR" sz="1400" b="1" dirty="0">
                <a:solidFill>
                  <a:srgbClr val="7030A0"/>
                </a:solidFill>
              </a:rPr>
              <a:t>Matriz de Confusão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mostra, o modelo tende a ser “</a:t>
            </a:r>
            <a:r>
              <a:rPr lang="pt-BR" sz="1400" i="1" dirty="0">
                <a:solidFill>
                  <a:srgbClr val="FFC000"/>
                </a:solidFill>
              </a:rPr>
              <a:t>pessimista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”, classificando alguns pacientes de peso normal como sobrepeso.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BEA5C26-D86E-E876-4CD4-4DE084B8B210}"/>
              </a:ext>
            </a:extLst>
          </p:cNvPr>
          <p:cNvGrpSpPr/>
          <p:nvPr/>
        </p:nvGrpSpPr>
        <p:grpSpPr>
          <a:xfrm>
            <a:off x="8343875" y="2489200"/>
            <a:ext cx="4213904" cy="2755900"/>
            <a:chOff x="8343875" y="2489200"/>
            <a:chExt cx="4213904" cy="27559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38DEF465-C7A2-059D-F084-F9CDD6E92D2D}"/>
                </a:ext>
              </a:extLst>
            </p:cNvPr>
            <p:cNvSpPr/>
            <p:nvPr/>
          </p:nvSpPr>
          <p:spPr>
            <a:xfrm>
              <a:off x="8343875" y="2489200"/>
              <a:ext cx="4213904" cy="2755900"/>
            </a:xfrm>
            <a:prstGeom prst="roundRect">
              <a:avLst>
                <a:gd name="adj" fmla="val 8416"/>
              </a:avLst>
            </a:prstGeom>
            <a:solidFill>
              <a:srgbClr val="9CAEFF"/>
            </a:solidFill>
            <a:ln>
              <a:solidFill>
                <a:srgbClr val="9CAE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Imagem 29" descr="Calendário&#10;&#10;O conteúdo gerado por IA pode estar incorreto.">
              <a:extLst>
                <a:ext uri="{FF2B5EF4-FFF2-40B4-BE49-F238E27FC236}">
                  <a16:creationId xmlns:a16="http://schemas.microsoft.com/office/drawing/2014/main" id="{C30BB582-E630-3A3F-EC47-B0FD2DD6E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513" y="2652345"/>
              <a:ext cx="3646123" cy="2430749"/>
            </a:xfrm>
            <a:prstGeom prst="rect">
              <a:avLst/>
            </a:prstGeom>
          </p:spPr>
        </p:pic>
      </p:grpSp>
      <p:pic>
        <p:nvPicPr>
          <p:cNvPr id="34" name="Gráfico 33" descr="Seta: girar para a direita com preenchimento sólido">
            <a:extLst>
              <a:ext uri="{FF2B5EF4-FFF2-40B4-BE49-F238E27FC236}">
                <a16:creationId xmlns:a16="http://schemas.microsoft.com/office/drawing/2014/main" id="{06502445-AE76-82A9-ED35-6084DD1CD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986660" flipH="1" flipV="1">
            <a:off x="7899686" y="1782279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1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2BE68-3004-32FB-78E1-F872D6284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EC0AA-35D6-1CE1-8FC9-F8CDF5A8A1B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61E44E-0EB0-8934-851A-494B60CDB665}"/>
              </a:ext>
            </a:extLst>
          </p:cNvPr>
          <p:cNvSpPr txBox="1"/>
          <p:nvPr/>
        </p:nvSpPr>
        <p:spPr>
          <a:xfrm>
            <a:off x="302966" y="735279"/>
            <a:ext cx="674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Desempenho por Classe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EECCA40-0FB1-5A31-3FE1-6AF26F583A1D}"/>
              </a:ext>
            </a:extLst>
          </p:cNvPr>
          <p:cNvSpPr txBox="1"/>
          <p:nvPr/>
        </p:nvSpPr>
        <p:spPr>
          <a:xfrm>
            <a:off x="295556" y="2707213"/>
            <a:ext cx="3600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Obesidade Grau III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F1 – Score: 0.89</a:t>
            </a:r>
          </a:p>
          <a:p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Precision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: 90%</a:t>
            </a: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Recall: 87%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Excelente desempenho na identificação dos mais críticos.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A50254B-722A-A94D-8FCE-352C9938CD9A}"/>
              </a:ext>
            </a:extLst>
          </p:cNvPr>
          <p:cNvSpPr txBox="1"/>
          <p:nvPr/>
        </p:nvSpPr>
        <p:spPr>
          <a:xfrm>
            <a:off x="4325550" y="2707213"/>
            <a:ext cx="3600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Peso Insuficiente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F1 – Score: 0.87</a:t>
            </a:r>
          </a:p>
          <a:p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Precision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: 90%</a:t>
            </a: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Recall: 83%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se mostra confiável em relação aos extremos.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5EEEB22-8416-B39E-E564-50D0D3981A9F}"/>
              </a:ext>
            </a:extLst>
          </p:cNvPr>
          <p:cNvSpPr txBox="1"/>
          <p:nvPr/>
        </p:nvSpPr>
        <p:spPr>
          <a:xfrm>
            <a:off x="8355544" y="2707213"/>
            <a:ext cx="36000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Peso Normal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F1 – Score: 0.68</a:t>
            </a:r>
          </a:p>
          <a:p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Precision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: 67%</a:t>
            </a: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Recall: 68%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Principal desafio do modelo, onde o classificador tende a ser </a:t>
            </a:r>
            <a:r>
              <a:rPr lang="pt-BR" sz="1600">
                <a:solidFill>
                  <a:schemeClr val="tx2">
                    <a:lumMod val="10000"/>
                    <a:lumOff val="90000"/>
                  </a:schemeClr>
                </a:solidFill>
              </a:rPr>
              <a:t>mais conservador.</a:t>
            </a:r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9087E34-47BC-4843-866B-08BB8783836C}"/>
              </a:ext>
            </a:extLst>
          </p:cNvPr>
          <p:cNvSpPr/>
          <p:nvPr/>
        </p:nvSpPr>
        <p:spPr>
          <a:xfrm>
            <a:off x="295556" y="2010319"/>
            <a:ext cx="3600000" cy="396000"/>
          </a:xfrm>
          <a:prstGeom prst="roundRect">
            <a:avLst/>
          </a:prstGeom>
          <a:solidFill>
            <a:srgbClr val="9CAEFF"/>
          </a:solidFill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02ED8CD-0588-5016-2C72-963DFD1725D7}"/>
              </a:ext>
            </a:extLst>
          </p:cNvPr>
          <p:cNvSpPr/>
          <p:nvPr/>
        </p:nvSpPr>
        <p:spPr>
          <a:xfrm>
            <a:off x="4325550" y="2010319"/>
            <a:ext cx="3600000" cy="396000"/>
          </a:xfrm>
          <a:prstGeom prst="roundRect">
            <a:avLst/>
          </a:prstGeom>
          <a:solidFill>
            <a:srgbClr val="9CAEFF"/>
          </a:solidFill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F5C36CF-1B47-A622-A1FC-4890CD94862D}"/>
              </a:ext>
            </a:extLst>
          </p:cNvPr>
          <p:cNvSpPr/>
          <p:nvPr/>
        </p:nvSpPr>
        <p:spPr>
          <a:xfrm>
            <a:off x="8355544" y="2010319"/>
            <a:ext cx="3600000" cy="396000"/>
          </a:xfrm>
          <a:prstGeom prst="roundRect">
            <a:avLst/>
          </a:prstGeom>
          <a:solidFill>
            <a:srgbClr val="9CAEFF"/>
          </a:solidFill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8A8158-3801-6DCF-910E-65B40DAE4225}"/>
              </a:ext>
            </a:extLst>
          </p:cNvPr>
          <p:cNvSpPr txBox="1"/>
          <p:nvPr/>
        </p:nvSpPr>
        <p:spPr>
          <a:xfrm>
            <a:off x="295556" y="5428937"/>
            <a:ext cx="11540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demonstrou ser extremamente eficaz na identificação dos casos extremos das pontas, tornando-se uma ferramenta de triagem confiável em casos críticos.</a:t>
            </a:r>
          </a:p>
        </p:txBody>
      </p:sp>
      <p:pic>
        <p:nvPicPr>
          <p:cNvPr id="14" name="Gráfico 13" descr="Médico estrutura de tópicos">
            <a:extLst>
              <a:ext uri="{FF2B5EF4-FFF2-40B4-BE49-F238E27FC236}">
                <a16:creationId xmlns:a16="http://schemas.microsoft.com/office/drawing/2014/main" id="{CFBC8C1E-8FE4-07B1-00C2-A24BE9380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1413" y="1974958"/>
            <a:ext cx="468000" cy="468000"/>
          </a:xfrm>
          <a:prstGeom prst="rect">
            <a:avLst/>
          </a:prstGeom>
        </p:spPr>
      </p:pic>
      <p:pic>
        <p:nvPicPr>
          <p:cNvPr id="18" name="Gráfico 17" descr="Pulsação estrutura de tópicos">
            <a:extLst>
              <a:ext uri="{FF2B5EF4-FFF2-40B4-BE49-F238E27FC236}">
                <a16:creationId xmlns:a16="http://schemas.microsoft.com/office/drawing/2014/main" id="{F98D79AC-A94B-DDB1-5D7E-B3CE2B04E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3563" y="1938319"/>
            <a:ext cx="540000" cy="540000"/>
          </a:xfrm>
          <a:prstGeom prst="rect">
            <a:avLst/>
          </a:prstGeom>
        </p:spPr>
      </p:pic>
      <p:pic>
        <p:nvPicPr>
          <p:cNvPr id="22" name="Gráfico 21" descr="Coração pulsando estrutura de tópicos">
            <a:extLst>
              <a:ext uri="{FF2B5EF4-FFF2-40B4-BE49-F238E27FC236}">
                <a16:creationId xmlns:a16="http://schemas.microsoft.com/office/drawing/2014/main" id="{F8AD9DEC-5ADB-3401-FDC4-7CB2DCA1A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199" y="193831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8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0135-305A-6602-7750-DDC453D6E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426EDB-880C-BEE4-4D13-144085E2B62B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7FBA52-104D-4371-AF4D-2F228E497CF6}"/>
              </a:ext>
            </a:extLst>
          </p:cNvPr>
          <p:cNvSpPr txBox="1"/>
          <p:nvPr/>
        </p:nvSpPr>
        <p:spPr>
          <a:xfrm>
            <a:off x="302966" y="735279"/>
            <a:ext cx="674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Fatores Determinantes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361D85-BA85-0538-6945-A9D8FEAEE4E8}"/>
              </a:ext>
            </a:extLst>
          </p:cNvPr>
          <p:cNvSpPr/>
          <p:nvPr/>
        </p:nvSpPr>
        <p:spPr>
          <a:xfrm>
            <a:off x="295556" y="1782797"/>
            <a:ext cx="5940144" cy="223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Gráfico&#10;&#10;O conteúdo gerado por IA pode estar incorreto.">
            <a:extLst>
              <a:ext uri="{FF2B5EF4-FFF2-40B4-BE49-F238E27FC236}">
                <a16:creationId xmlns:a16="http://schemas.microsoft.com/office/drawing/2014/main" id="{A7E78811-6A38-FD35-C973-9F95BC17C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67" y="0"/>
            <a:ext cx="5541533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89BBBAA-3465-C2C0-445C-59228600106E}"/>
              </a:ext>
            </a:extLst>
          </p:cNvPr>
          <p:cNvSpPr txBox="1"/>
          <p:nvPr/>
        </p:nvSpPr>
        <p:spPr>
          <a:xfrm>
            <a:off x="292100" y="2389003"/>
            <a:ext cx="59401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gráfico SHAP prova que o modelo “pensa” como um clínico.</a:t>
            </a:r>
          </a:p>
          <a:p>
            <a:endParaRPr lang="pt-BR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Consumo de vegetais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Gênero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Histórico Familiar</a:t>
            </a:r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596517D2-D6DA-8A8A-BE48-E56A78173739}"/>
              </a:ext>
            </a:extLst>
          </p:cNvPr>
          <p:cNvSpPr/>
          <p:nvPr/>
        </p:nvSpPr>
        <p:spPr>
          <a:xfrm>
            <a:off x="431800" y="1862514"/>
            <a:ext cx="457200" cy="457200"/>
          </a:xfrm>
          <a:prstGeom prst="flowChartConnector">
            <a:avLst/>
          </a:prstGeom>
          <a:solidFill>
            <a:srgbClr val="9CAEFF"/>
          </a:solidFill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EE7125-FC4D-B476-2AAC-F8B33825C3DD}"/>
              </a:ext>
            </a:extLst>
          </p:cNvPr>
          <p:cNvSpPr txBox="1"/>
          <p:nvPr/>
        </p:nvSpPr>
        <p:spPr>
          <a:xfrm>
            <a:off x="953270" y="1926260"/>
            <a:ext cx="241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Confiança no Modelo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CD8BCC8-A81A-D006-0133-0BC0EE1015C2}"/>
              </a:ext>
            </a:extLst>
          </p:cNvPr>
          <p:cNvSpPr/>
          <p:nvPr/>
        </p:nvSpPr>
        <p:spPr>
          <a:xfrm>
            <a:off x="292100" y="4171800"/>
            <a:ext cx="5940144" cy="223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3E4D69-01A6-739D-AED8-CE60763BF31B}"/>
              </a:ext>
            </a:extLst>
          </p:cNvPr>
          <p:cNvSpPr txBox="1"/>
          <p:nvPr/>
        </p:nvSpPr>
        <p:spPr>
          <a:xfrm>
            <a:off x="288644" y="4727206"/>
            <a:ext cx="5940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Os índices que criamos são altamente preditivos e confirmam que o conjunto de hábitos é mais importante que fatores isolados.</a:t>
            </a:r>
          </a:p>
          <a:p>
            <a:endParaRPr lang="pt-BR" sz="1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Índice Risco Alimentar: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combinação de hábitos alimentares críticos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Indice Estilo de Vida: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Feature de engenharia com maior impacto no modelo.</a:t>
            </a: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E727CCAF-473C-7F12-4FB0-9BB59E13AECC}"/>
              </a:ext>
            </a:extLst>
          </p:cNvPr>
          <p:cNvSpPr/>
          <p:nvPr/>
        </p:nvSpPr>
        <p:spPr>
          <a:xfrm>
            <a:off x="428344" y="4251517"/>
            <a:ext cx="457200" cy="457200"/>
          </a:xfrm>
          <a:prstGeom prst="flowChartConnector">
            <a:avLst/>
          </a:prstGeom>
          <a:solidFill>
            <a:srgbClr val="9CAEFF"/>
          </a:solidFill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6AE422B-6ABB-19FF-A6A7-2D32BC7A285E}"/>
              </a:ext>
            </a:extLst>
          </p:cNvPr>
          <p:cNvSpPr txBox="1"/>
          <p:nvPr/>
        </p:nvSpPr>
        <p:spPr>
          <a:xfrm>
            <a:off x="949814" y="4315263"/>
            <a:ext cx="392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Validação Clínica do Modelo (SHAP)</a:t>
            </a:r>
          </a:p>
        </p:txBody>
      </p:sp>
      <p:pic>
        <p:nvPicPr>
          <p:cNvPr id="21" name="Gráfico 20" descr="Mesa posta estrutura de tópicos">
            <a:extLst>
              <a:ext uri="{FF2B5EF4-FFF2-40B4-BE49-F238E27FC236}">
                <a16:creationId xmlns:a16="http://schemas.microsoft.com/office/drawing/2014/main" id="{0B96361D-6022-30EE-CDE6-9F206C49C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019" y="1909401"/>
            <a:ext cx="360000" cy="360000"/>
          </a:xfrm>
          <a:prstGeom prst="rect">
            <a:avLst/>
          </a:prstGeom>
        </p:spPr>
      </p:pic>
      <p:pic>
        <p:nvPicPr>
          <p:cNvPr id="27" name="Gráfico 26" descr="Aviso estrutura de tópicos">
            <a:extLst>
              <a:ext uri="{FF2B5EF4-FFF2-40B4-BE49-F238E27FC236}">
                <a16:creationId xmlns:a16="http://schemas.microsoft.com/office/drawing/2014/main" id="{BEC5FAD1-71BF-1803-F73E-F902B11B4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537" y="430123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60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926</Words>
  <Application>Microsoft Office PowerPoint</Application>
  <PresentationFormat>Widescreen</PresentationFormat>
  <Paragraphs>128</Paragraphs>
  <Slides>11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Lo-Ruama Silva</dc:creator>
  <cp:lastModifiedBy>Lo-Ruama Silva</cp:lastModifiedBy>
  <cp:revision>4</cp:revision>
  <dcterms:created xsi:type="dcterms:W3CDTF">2025-11-15T01:10:05Z</dcterms:created>
  <dcterms:modified xsi:type="dcterms:W3CDTF">2025-11-16T01:58:52Z</dcterms:modified>
</cp:coreProperties>
</file>